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7"/>
  </p:notesMasterIdLst>
  <p:handoutMasterIdLst>
    <p:handoutMasterId r:id="rId8"/>
  </p:handoutMasterIdLst>
  <p:sldIdLst>
    <p:sldId id="257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tr" dirty="0">
              <a:latin typeface="Times New Roman" panose="02020603050405020304" pitchFamily="18" charset="0"/>
              <a:cs typeface="Times New Roman" panose="02020603050405020304" pitchFamily="18" charset="0"/>
            </a:rPr>
            <a:t>BASKI ÖNCESİ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tr" dirty="0">
              <a:latin typeface="Times New Roman" panose="02020603050405020304" pitchFamily="18" charset="0"/>
              <a:cs typeface="Times New Roman" panose="02020603050405020304" pitchFamily="18" charset="0"/>
            </a:rPr>
            <a:t>BASKI</a:t>
          </a:r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tr" dirty="0">
              <a:latin typeface="Times New Roman" panose="02020603050405020304" pitchFamily="18" charset="0"/>
              <a:cs typeface="Times New Roman" panose="02020603050405020304" pitchFamily="18" charset="0"/>
            </a:rPr>
            <a:t>BASKI SONRASI</a:t>
          </a:r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/>
      <dgm:spPr/>
    </dgm:pt>
    <dgm:pt modelId="{7C175B98-93F4-4D7C-BB95-1514AB879CD5}" type="pres">
      <dgm:prSet presAssocID="{40FC4FFE-8987-4A26-B7F4-8A516F18ADAE}" presName="iconRect" presStyleLbl="node1" presStyleIdx="0" presStyleCnt="3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tr-TR"/>
        </a:p>
      </dgm:t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/>
      <dgm:spPr/>
    </dgm:pt>
    <dgm:pt modelId="{DB4CA7C4-FCA1-4127-B20A-2A5C031A3CF4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tr-TR"/>
        </a:p>
      </dgm:t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/>
      <dgm:spPr/>
    </dgm:pt>
    <dgm:pt modelId="{39509775-983E-4110-B989-EE2CD6514BE0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616949" y="310305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004512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35606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37795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tr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BASKI ÖNCESİ</a:t>
          </a:r>
        </a:p>
      </dsp:txBody>
      <dsp:txXfrm>
        <a:off x="35606" y="2695306"/>
        <a:ext cx="2981250" cy="720000"/>
      </dsp:txXfrm>
    </dsp:sp>
    <dsp:sp modelId="{BCD8CDD9-0C56-4401-ADB1-8B48DAB2C96F}">
      <dsp:nvSpPr>
        <dsp:cNvPr id="0" name=""/>
        <dsp:cNvSpPr/>
      </dsp:nvSpPr>
      <dsp:spPr>
        <a:xfrm>
          <a:off x="4119918" y="310305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>
          <a:off x="4507481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538574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37795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tr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BASKI</a:t>
          </a:r>
        </a:p>
      </dsp:txBody>
      <dsp:txXfrm>
        <a:off x="3538574" y="2695306"/>
        <a:ext cx="2981250" cy="720000"/>
      </dsp:txXfrm>
    </dsp:sp>
    <dsp:sp modelId="{FF93E135-77D6-48A0-8871-9BC93D705D06}">
      <dsp:nvSpPr>
        <dsp:cNvPr id="0" name=""/>
        <dsp:cNvSpPr/>
      </dsp:nvSpPr>
      <dsp:spPr>
        <a:xfrm>
          <a:off x="7622887" y="310305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8010450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041543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37795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tr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BASKI SONRASI</a:t>
          </a:r>
        </a:p>
      </dsp:txBody>
      <dsp:txXfrm>
        <a:off x="7041543" y="2695306"/>
        <a:ext cx="298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A4D3CDC-3F0F-4E7D-A9FE-D29078F267AD}" type="datetime1">
              <a:rPr lang="tr-TR" smtClean="0"/>
              <a:t>13.08.2026</a:t>
            </a:fld>
            <a:endParaRPr lang="en-US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094158-4469-4125-8F9C-7F0A160A9CEC}" type="datetime1">
              <a:rPr lang="tr-TR" smtClean="0"/>
              <a:t>13.08.2026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"/>
              <a:t>Asıl metin stillerini düzenlemek için tıklayın</a:t>
            </a:r>
            <a:endParaRPr lang="en-US"/>
          </a:p>
          <a:p>
            <a:pPr lvl="1" rtl="0"/>
            <a:r>
              <a:rPr lang="tr"/>
              <a:t>İkinci düzey</a:t>
            </a:r>
          </a:p>
          <a:p>
            <a:pPr lvl="2" rtl="0"/>
            <a:r>
              <a:rPr lang="tr"/>
              <a:t>Üçüncü düzey</a:t>
            </a:r>
          </a:p>
          <a:p>
            <a:pPr lvl="3" rtl="0"/>
            <a:r>
              <a:rPr lang="tr"/>
              <a:t>Dördüncü düzey</a:t>
            </a:r>
          </a:p>
          <a:p>
            <a:pPr lvl="4" rtl="0"/>
            <a:r>
              <a:rPr lang="tr"/>
              <a:t>Beşinci düzey</a:t>
            </a:r>
            <a:endParaRPr lang="en-US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Dikdörtgen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Dikdörtgen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Dikdörtgen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up 6">
            <a:extLst>
              <a:ext uri="{FF2B5EF4-FFF2-40B4-BE49-F238E27FC236}">
                <a16:creationId xmlns:a16="http://schemas.microsoft.com/office/drawing/2014/main" xmlns="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Düz Bağlayıcı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Tarih Yer Tutucusu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1B0951D9-850C-477F-AF83-3FB30EA67492}" type="datetime1">
              <a:rPr lang="tr-TR" smtClean="0"/>
              <a:t>13.08.2026</a:t>
            </a:fld>
            <a:endParaRPr lang="en-US" dirty="0"/>
          </a:p>
        </p:txBody>
      </p:sp>
      <p:sp>
        <p:nvSpPr>
          <p:cNvPr id="21" name="Alt Bilgi Yer Tutucusu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1C87B0-0BF1-4D20-8B57-A71E86EF9595}" type="datetime1">
              <a:rPr lang="tr-TR" smtClean="0"/>
              <a:t>13.08.2026</a:t>
            </a:fld>
            <a:endParaRPr lang="en-US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52BFC5-D222-482D-B154-0698E276F0F9}" type="datetime1">
              <a:rPr lang="tr-TR" smtClean="0"/>
              <a:t>13.08.2026</a:t>
            </a:fld>
            <a:endParaRPr lang="en-US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387474-1390-41C9-9718-AAC5629B5D0B}" type="datetime1">
              <a:rPr lang="tr-TR" smtClean="0"/>
              <a:t>13.08.2026</a:t>
            </a:fld>
            <a:endParaRPr lang="en-US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>
            <a:extLst>
              <a:ext uri="{FF2B5EF4-FFF2-40B4-BE49-F238E27FC236}">
                <a16:creationId xmlns:a16="http://schemas.microsoft.com/office/drawing/2014/main" xmlns="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Dikdörtgen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Dikdörtgen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Dikdörtgen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xmlns="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Düz Bağlayıcı 16">
              <a:extLst>
                <a:ext uri="{FF2B5EF4-FFF2-40B4-BE49-F238E27FC236}">
                  <a16:creationId xmlns:a16="http://schemas.microsoft.com/office/drawing/2014/main" xmlns="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>
              <a:extLst>
                <a:ext uri="{FF2B5EF4-FFF2-40B4-BE49-F238E27FC236}">
                  <a16:creationId xmlns:a16="http://schemas.microsoft.com/office/drawing/2014/main" xmlns="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>
              <a:extLst>
                <a:ext uri="{FF2B5EF4-FFF2-40B4-BE49-F238E27FC236}">
                  <a16:creationId xmlns:a16="http://schemas.microsoft.com/office/drawing/2014/main" xmlns="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84A148F7-A76F-401F-AD5E-B004E6B76CB0}" type="datetime1">
              <a:rPr lang="tr-TR" smtClean="0"/>
              <a:t>13.08.2026</a:t>
            </a:fld>
            <a:endParaRPr lang="en-US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3045A1-20C0-4B0A-AD84-4C1E818C0034}" type="datetime1">
              <a:rPr lang="tr-TR" smtClean="0"/>
              <a:t>13.08.2026</a:t>
            </a:fld>
            <a:endParaRPr lang="en-US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83C5DB-0E5C-47AB-804D-13751DF54259}" type="datetime1">
              <a:rPr lang="tr-TR" smtClean="0"/>
              <a:t>13.08.2026</a:t>
            </a:fld>
            <a:endParaRPr lang="en-US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912638-4A84-4EE0-98F1-3BC2BFB48209}" type="datetime1">
              <a:rPr lang="tr-TR" smtClean="0"/>
              <a:t>13.08.2026</a:t>
            </a:fld>
            <a:endParaRPr lang="en-US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45FB2-DB73-4453-9716-EA32A8F7CEFF}" type="datetime1">
              <a:rPr lang="tr-TR" smtClean="0"/>
              <a:t>13.08.2026</a:t>
            </a:fld>
            <a:endParaRPr lang="en-US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xmlns="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8" name="Tarih Yer Tutucusu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BFA75E80-C511-491E-AC9E-79B0B38D1D0B}" type="datetime1">
              <a:rPr lang="tr-TR" smtClean="0"/>
              <a:t>13.08.2026</a:t>
            </a:fld>
            <a:endParaRPr lang="en-US"/>
          </a:p>
        </p:txBody>
      </p:sp>
      <p:sp>
        <p:nvSpPr>
          <p:cNvPr id="9" name="Alt Bilgi Yer Tutucusu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sı İçeren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xmlns="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7F49DBFF-013E-4A49-8439-D50202EB6B14}" type="datetime1">
              <a:rPr lang="tr-TR" smtClean="0"/>
              <a:t>13.08.2026</a:t>
            </a:fld>
            <a:endParaRPr lang="en-US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Dikdörtgen 8">
            <a:extLst>
              <a:ext uri="{FF2B5EF4-FFF2-40B4-BE49-F238E27FC236}">
                <a16:creationId xmlns:a16="http://schemas.microsoft.com/office/drawing/2014/main" xmlns="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Dikdörtgen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Dikdörtgen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" dirty="0"/>
              <a:t>Asıl başlık stilini düzenlemek için tıklayın</a:t>
            </a:r>
            <a:endParaRPr lang="en-US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"/>
              <a:t>Asıl metin stillerini düzenlemek için tıklayın</a:t>
            </a:r>
          </a:p>
          <a:p>
            <a:pPr lvl="1" rtl="0"/>
            <a:r>
              <a:rPr lang="tr"/>
              <a:t>İkinci düzey</a:t>
            </a:r>
          </a:p>
          <a:p>
            <a:pPr lvl="2" rtl="0"/>
            <a:r>
              <a:rPr lang="tr"/>
              <a:t>Üçüncü düzey</a:t>
            </a:r>
          </a:p>
          <a:p>
            <a:pPr lvl="3" rtl="0"/>
            <a:r>
              <a:rPr lang="tr"/>
              <a:t>Dördüncü düzey</a:t>
            </a:r>
          </a:p>
          <a:p>
            <a:pPr lvl="4" rtl="0"/>
            <a:r>
              <a:rPr lang="tr"/>
              <a:t>Beşinci düzey</a:t>
            </a:r>
            <a:endParaRPr lang="en-US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EF5B999-57E2-470C-85A4-8AC7B2DA0B4E}" type="datetime1">
              <a:rPr lang="tr-TR" smtClean="0"/>
              <a:t>13.08.2026</a:t>
            </a:fld>
            <a:endParaRPr lang="en-US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Logonun yakından görünümü&#10;&#10;Otomatik oluşturulan açıklama">
            <a:extLst>
              <a:ext uri="{FF2B5EF4-FFF2-40B4-BE49-F238E27FC236}">
                <a16:creationId xmlns:a16="http://schemas.microsoft.com/office/drawing/2014/main" xmlns="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Dikdörtgen 81">
            <a:extLst>
              <a:ext uri="{FF2B5EF4-FFF2-40B4-BE49-F238E27FC236}">
                <a16:creationId xmlns:a16="http://schemas.microsoft.com/office/drawing/2014/main" xmlns="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Dikdörtgen 83">
            <a:extLst>
              <a:ext uri="{FF2B5EF4-FFF2-40B4-BE49-F238E27FC236}">
                <a16:creationId xmlns:a16="http://schemas.microsoft.com/office/drawing/2014/main" xmlns="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287722"/>
            <a:ext cx="4775075" cy="1463011"/>
          </a:xfrm>
        </p:spPr>
        <p:txBody>
          <a:bodyPr rtlCol="0">
            <a:noAutofit/>
          </a:bodyPr>
          <a:lstStyle/>
          <a:p>
            <a:pPr rtl="0">
              <a:lnSpc>
                <a:spcPct val="150000"/>
              </a:lnSpc>
            </a:pPr>
            <a:r>
              <a:rPr lang="tr" sz="2000" dirty="0">
                <a:solidFill>
                  <a:schemeClr val="tx1"/>
                </a:solidFill>
              </a:rPr>
              <a:t>İDARİ MALİ İŞLER DAİRE BAŞKANLIĞI </a:t>
            </a:r>
            <a:r>
              <a:rPr lang="tr" sz="2800" dirty="0">
                <a:solidFill>
                  <a:schemeClr val="tx1"/>
                </a:solidFill>
              </a:rPr>
              <a:t/>
            </a:r>
            <a:br>
              <a:rPr lang="tr" sz="2800" dirty="0">
                <a:solidFill>
                  <a:schemeClr val="tx1"/>
                </a:solidFill>
              </a:rPr>
            </a:br>
            <a:r>
              <a:rPr lang="tr" sz="1600" dirty="0">
                <a:solidFill>
                  <a:schemeClr val="tx1"/>
                </a:solidFill>
              </a:rPr>
              <a:t>BASIMEVİ ŞUBE MÜDÜRLÜĞÜ</a:t>
            </a:r>
            <a:endParaRPr lang="tr" sz="2800" dirty="0">
              <a:solidFill>
                <a:schemeClr val="tx1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70587"/>
            <a:ext cx="4775075" cy="559656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tr" dirty="0">
                <a:solidFill>
                  <a:schemeClr val="tx1"/>
                </a:solidFill>
              </a:rPr>
              <a:t>CEMAL ÇOLAK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CFE6567-C6BA-43F6-9EA3-EBCBE3A226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06" y="580127"/>
            <a:ext cx="3757782" cy="509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rtlCol="0">
            <a:normAutofit/>
          </a:bodyPr>
          <a:lstStyle/>
          <a:p>
            <a:pPr algn="ctr" rtl="0"/>
            <a:r>
              <a:rPr lang="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Basımevi Şube Müdürlüğü</a:t>
            </a: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xmlns="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579335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rtlCol="0">
            <a:normAutofit/>
          </a:bodyPr>
          <a:lstStyle/>
          <a:p>
            <a:pPr algn="ctr" rtl="0"/>
            <a:r>
              <a:rPr lang="tr" dirty="0"/>
              <a:t>Basımevi Şube Müdürlüğü</a:t>
            </a:r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xmlns="" id="{474215DB-2587-49C3-A10E-AC9E0BE0B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Basımevi</a:t>
            </a:r>
            <a:r>
              <a:rPr lang="tr-TR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biriminin temel görev ve sorumlulukları; Tüm birimlerin EBYS üzerinden gönderilen taleplerin basım öncesi hazırlık, baskı operasyonu ve baskı sonrası (ciltleme/sonlandırma) süreçlerini mevcut bulunan cihazlarla eksiksiz, kaliteli ve zamanında yürütmek. Kağıt ve malzeme stoklarının kullanılması.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 Öncesi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Prep-Press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 Dijital veya Fiziki tasarımları kontrol etmek ve baskıya uygun hale getirmek.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Renk ayarlarını, sayfa düzenini (montaj) ve hazırlama işlerini yapmak.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kağıt, baskı tekniğini (ofset, dijital vb.) planlamak 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Süreci 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 makinelerini iş emrine ve malzeme türüne göre ayarlamak.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 sırasında renk tonlarını, hizalamayı ve baskı kalitesini sürekli denetlemek.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Makineye kağıt ve mürekkep beslemesi yaparak seri ve hatasız üretimi yönetmek.</a:t>
            </a:r>
          </a:p>
        </p:txBody>
      </p:sp>
    </p:spTree>
    <p:extLst>
      <p:ext uri="{BB962C8B-B14F-4D97-AF65-F5344CB8AC3E}">
        <p14:creationId xmlns:p14="http://schemas.microsoft.com/office/powerpoint/2010/main" val="4025093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xmlns="" id="{474215DB-2587-49C3-A10E-AC9E0BE0B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44134"/>
            <a:ext cx="10058400" cy="3649133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 Sonrası (Post-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Ciltleme Görevleri 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Basılan malzemeleri ölçüye göre kesmek, kırmak ve katlamak. Renk ayarlarını, sayfa düzenini (montaj) ve hazırlama işlerini yapmak.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 dikiş, iplik dikiş,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spiralleme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kapak takma gibi ciltleme işlerini yapmak.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Perforaj,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pilyaj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selefon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paketleme işlemlerini tamamlayıp teslimata hazır hale getirmek.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İdari ve Genel Sorumluluklar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Kullanılan makine ve teçhizatın düzenli bakım, temizlik ve onarımını koordine etmek.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sağlığı, güvenliği ve çevre yönetmeliklerine tam uyum sağlamak.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Basılan evrak ve materyallerin gizliliğini ve güvenliğini korumak.</a:t>
            </a:r>
          </a:p>
        </p:txBody>
      </p:sp>
    </p:spTree>
    <p:extLst>
      <p:ext uri="{BB962C8B-B14F-4D97-AF65-F5344CB8AC3E}">
        <p14:creationId xmlns:p14="http://schemas.microsoft.com/office/powerpoint/2010/main" val="100836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xmlns="" id="{474215DB-2587-49C3-A10E-AC9E0BE0B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27100"/>
            <a:ext cx="10058400" cy="5003800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Afiş 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Sağlık Kültür ve Spor Daire Başkanlığına bağlı Öğrenci Toplulukları ve Birimlerde yapılacak olan sempozyum ve faaliyetlerinin basım işlemleri.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 Belgesi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Üniversitemiz bünyesinde yapılan Sempozyum, Konferans ve Eğitimler için basım işlemleri.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 – Takdir – Onur Belgesi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Üniversitemizde okuyan öğrencilerin başarı durumlarına göre verilen belgelerin basım işlemleri.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 İşleri Daire Başkanlığı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 evrak, arşivleme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işlemler için kullanılacak (Öğrenci Kayıt Evrakları, Sicil Zarfı, Transkript) basım işlemleri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Öğrencilere verilen Tören Diplomalarının basımı.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Öğrencilere diplomaları yanında verilen uluslar arası diploma eklerinin basımı.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Cevap Anahtarları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Sınavlarda kullanılmak üzere üniversitemiz için tasarlanan optik cevap anahtarlarının basımı</a:t>
            </a:r>
          </a:p>
        </p:txBody>
      </p:sp>
    </p:spTree>
    <p:extLst>
      <p:ext uri="{BB962C8B-B14F-4D97-AF65-F5344CB8AC3E}">
        <p14:creationId xmlns:p14="http://schemas.microsoft.com/office/powerpoint/2010/main" val="4261511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094_TF78438558.potx" id="{331D76EE-CBE5-4448-9BD9-A6268519B9FD}" vid="{23FB2CC5-E433-4EFB-8AC9-A965FA993A4F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{89B02C6D-F66F-4615-8CB7-9DB946B0A732}TF8a9b5915-b8c7-461e-8cdd-693d48b5e3233611d18f_win32-02b1a4791a45</Template>
  <TotalTime>44</TotalTime>
  <Words>342</Words>
  <Application>Microsoft Office PowerPoint</Application>
  <PresentationFormat>Geniş ekran</PresentationFormat>
  <Paragraphs>36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Calibri</vt:lpstr>
      <vt:lpstr>Century Gothic</vt:lpstr>
      <vt:lpstr>Garamond</vt:lpstr>
      <vt:lpstr>Times New Roman</vt:lpstr>
      <vt:lpstr>SavonVTI</vt:lpstr>
      <vt:lpstr>İDARİ MALİ İŞLER DAİRE BAŞKANLIĞI  BASIMEVİ ŞUBE MÜDÜRLÜĞÜ</vt:lpstr>
      <vt:lpstr>Basımevi Şube Müdürlüğü</vt:lpstr>
      <vt:lpstr>Basımevi Şube Müdürlüğü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İDARİ MALİ İŞLER DAİRE BAŞKANLIĞI  BASIMEVİ ŞUBE MÜDÜRLÜĞÜ</dc:title>
  <dc:creator>Nkrs</dc:creator>
  <cp:lastModifiedBy>Sau</cp:lastModifiedBy>
  <cp:revision>8</cp:revision>
  <dcterms:created xsi:type="dcterms:W3CDTF">2026-08-12T07:21:38Z</dcterms:created>
  <dcterms:modified xsi:type="dcterms:W3CDTF">2026-08-13T05:41:15Z</dcterms:modified>
</cp:coreProperties>
</file>